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7" r:id="rId2"/>
    <p:sldId id="263" r:id="rId3"/>
    <p:sldId id="312" r:id="rId4"/>
    <p:sldId id="313" r:id="rId5"/>
    <p:sldId id="306" r:id="rId6"/>
    <p:sldId id="276" r:id="rId7"/>
    <p:sldId id="307" r:id="rId8"/>
    <p:sldId id="279" r:id="rId9"/>
    <p:sldId id="280" r:id="rId10"/>
    <p:sldId id="308" r:id="rId11"/>
    <p:sldId id="309" r:id="rId12"/>
    <p:sldId id="311" r:id="rId13"/>
    <p:sldId id="282" r:id="rId14"/>
    <p:sldId id="334" r:id="rId15"/>
    <p:sldId id="333" r:id="rId16"/>
    <p:sldId id="335" r:id="rId17"/>
    <p:sldId id="316" r:id="rId18"/>
    <p:sldId id="315" r:id="rId19"/>
    <p:sldId id="317" r:id="rId20"/>
    <p:sldId id="332" r:id="rId21"/>
    <p:sldId id="318" r:id="rId22"/>
    <p:sldId id="292" r:id="rId23"/>
    <p:sldId id="293" r:id="rId24"/>
    <p:sldId id="319" r:id="rId25"/>
    <p:sldId id="283" r:id="rId26"/>
    <p:sldId id="320" r:id="rId27"/>
    <p:sldId id="323" r:id="rId28"/>
    <p:sldId id="321" r:id="rId29"/>
    <p:sldId id="322" r:id="rId30"/>
    <p:sldId id="324" r:id="rId31"/>
    <p:sldId id="327" r:id="rId32"/>
    <p:sldId id="325" r:id="rId33"/>
    <p:sldId id="336" r:id="rId34"/>
    <p:sldId id="295" r:id="rId35"/>
    <p:sldId id="326" r:id="rId36"/>
    <p:sldId id="328" r:id="rId37"/>
    <p:sldId id="330" r:id="rId38"/>
    <p:sldId id="331" r:id="rId39"/>
    <p:sldId id="329" r:id="rId40"/>
    <p:sldId id="338" r:id="rId41"/>
    <p:sldId id="260" r:id="rId42"/>
    <p:sldId id="345" r:id="rId43"/>
    <p:sldId id="261" r:id="rId44"/>
  </p:sldIdLst>
  <p:sldSz cx="9144000" cy="6858000" type="screen4x3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00FF"/>
    <a:srgbClr val="0066CC"/>
    <a:srgbClr val="CC0066"/>
    <a:srgbClr val="FF0066"/>
    <a:srgbClr val="FFFF00"/>
    <a:srgbClr val="FF33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8" autoAdjust="0"/>
    <p:restoredTop sz="94660"/>
  </p:normalViewPr>
  <p:slideViewPr>
    <p:cSldViewPr>
      <p:cViewPr varScale="1">
        <p:scale>
          <a:sx n="101" d="100"/>
          <a:sy n="101" d="100"/>
        </p:scale>
        <p:origin x="579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0DE35-3C24-410E-A22F-2EC8ECAC3199}" type="datetimeFigureOut">
              <a:rPr lang="en-US" smtClean="0"/>
              <a:pPr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246CD-D386-4121-9D3A-48CF13507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06759-D56E-4BFB-A079-F6540C479F6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10B83-3097-4388-BCB7-3556581E1C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E794F-9F11-4B70-AE66-0F81FD7448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0F22B-D4AD-4329-AD21-0E613F4B21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B537DB9-B92B-4B0B-A536-4DB3CCF68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E7713BE-95A5-44DB-A748-A36B7B9E1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16AC34-8263-4EA7-903F-06A25BA7EB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DA057B-F5AC-47D0-8768-0CC217C555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90002-57CE-4407-97F6-F52EE6B026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61F83-74DF-4C03-BDAC-E0BFAE536C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1D924-4A4D-49C6-9120-C6F19CE22C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32D9C-4845-46EB-A115-DDFA889AD9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39CB0-6CA2-4982-B081-9B9C5B7A5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E52C1-7B53-4A01-BFEF-43FC6C4FC7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283A8-BBFF-4949-BA17-F7D12619DD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6FDB2-CA75-4A73-A43C-91094E4FE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AADF8A7-A1A9-48B7-8122-A1ACE0AD1D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slide" Target="slide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25.xml"/><Relationship Id="rId4" Type="http://schemas.openxmlformats.org/officeDocument/2006/relationships/slide" Target="slide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T&#192;I%20LI&#7878;U\GI&#193;O%20&#193;N%20&#272;I&#7878;N%20T&#7916;\&#212;%20nhi&#7877;m%20m&#244;i%20tr&#432;&#7901;ng\M&#7929;%20phun%20dioxin%20&#7887;%20VN.mp4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health.vnn.vn/image_tin/tt_22187_1.JPG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file:///C:\Documents%20and%20Settings\spktnl.PC194182446832\Local%20Settings\Temporary%20Internet%20Files\t767375a.bmp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lower_arts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813425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5813425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2900" y="4886325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2900" y="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8194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3425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9144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5052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6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7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1430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18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8288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7338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57785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1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5813425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22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9624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 descr="DSTARS-P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2900" y="2209800"/>
            <a:ext cx="11811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0" name="WordArt 25"/>
          <p:cNvSpPr>
            <a:spLocks noChangeArrowheads="1" noChangeShapeType="1" noTextEdit="1"/>
          </p:cNvSpPr>
          <p:nvPr/>
        </p:nvSpPr>
        <p:spPr bwMode="auto">
          <a:xfrm>
            <a:off x="360363" y="2019300"/>
            <a:ext cx="8604250" cy="2628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giáo </a:t>
            </a:r>
          </a:p>
          <a:p>
            <a:pPr algn="ctr"/>
            <a:r>
              <a:rPr lang="vi-VN" sz="32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 dự giờ thăm lớp</a:t>
            </a:r>
            <a:endParaRPr lang="en-US" sz="32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141" name="Picture 4" descr="mouse3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lum bright="6000"/>
          </a:blip>
          <a:srcRect/>
          <a:stretch>
            <a:fillRect/>
          </a:stretch>
        </p:blipFill>
        <p:spPr bwMode="auto">
          <a:xfrm>
            <a:off x="0" y="4648200"/>
            <a:ext cx="160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86868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tượng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bẩn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thay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 </a:t>
            </a:r>
          </a:p>
          <a:p>
            <a:pPr algn="just">
              <a:lnSpc>
                <a:spcPct val="110000"/>
              </a:lnSpc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343400"/>
            <a:ext cx="681308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nhân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  <a:p>
            <a:pPr>
              <a:buFontTx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+ Do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endParaRPr lang="en-US" sz="3200" dirty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+ Do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5"/>
          <p:cNvSpPr>
            <a:spLocks noChangeArrowheads="1"/>
          </p:cNvSpPr>
          <p:nvPr/>
        </p:nvSpPr>
        <p:spPr bwMode="gray">
          <a:xfrm>
            <a:off x="3200400" y="2286000"/>
            <a:ext cx="2819399" cy="26670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549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endParaRPr lang="en-US" sz="28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8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2"/>
          <p:cNvSpPr txBox="1">
            <a:spLocks noChangeArrowheads="1"/>
          </p:cNvSpPr>
          <p:nvPr/>
        </p:nvSpPr>
        <p:spPr bwMode="gray">
          <a:xfrm>
            <a:off x="4349375" y="1270052"/>
            <a:ext cx="415117" cy="45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B</a:t>
            </a:r>
          </a:p>
        </p:txBody>
      </p:sp>
      <p:sp>
        <p:nvSpPr>
          <p:cNvPr id="6" name="Oval 68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447800" y="4648200"/>
            <a:ext cx="2209800" cy="19050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2431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73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6172200" y="1371600"/>
            <a:ext cx="2209800" cy="19050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2353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3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762000" y="1524000"/>
            <a:ext cx="2249979" cy="1905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endParaRPr lang="en-US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60"/>
          <p:cNvSpPr>
            <a:spLocks noChangeArrowheads="1"/>
          </p:cNvSpPr>
          <p:nvPr/>
        </p:nvSpPr>
        <p:spPr bwMode="gray">
          <a:xfrm>
            <a:off x="3505200" y="76200"/>
            <a:ext cx="2209800" cy="1905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2353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78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5638800" y="4648200"/>
            <a:ext cx="2209800" cy="19050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shade val="45490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endParaRPr lang="en-US" sz="32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xạ</a:t>
            </a:r>
            <a:endParaRPr lang="en-US" sz="32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15" idx="4"/>
            <a:endCxn id="4" idx="0"/>
          </p:cNvCxnSpPr>
          <p:nvPr/>
        </p:nvCxnSpPr>
        <p:spPr bwMode="auto">
          <a:xfrm rot="5400000">
            <a:off x="4457700" y="2133600"/>
            <a:ext cx="304800" cy="158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3"/>
          </p:cNvCxnSpPr>
          <p:nvPr/>
        </p:nvCxnSpPr>
        <p:spPr bwMode="auto">
          <a:xfrm rot="5400000">
            <a:off x="6118319" y="2822900"/>
            <a:ext cx="202781" cy="55221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4" idx="5"/>
            <a:endCxn id="19" idx="1"/>
          </p:cNvCxnSpPr>
          <p:nvPr/>
        </p:nvCxnSpPr>
        <p:spPr bwMode="auto">
          <a:xfrm rot="16200000" flipH="1">
            <a:off x="5602285" y="4567048"/>
            <a:ext cx="364754" cy="35551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" idx="3"/>
            <a:endCxn id="6" idx="7"/>
          </p:cNvCxnSpPr>
          <p:nvPr/>
        </p:nvCxnSpPr>
        <p:spPr bwMode="auto">
          <a:xfrm rot="5400000">
            <a:off x="3291260" y="4605149"/>
            <a:ext cx="364754" cy="27931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0800000">
            <a:off x="2895600" y="2895600"/>
            <a:ext cx="457200" cy="2286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Right Arrow 30">
            <a:hlinkClick r:id="rId6" action="ppaction://hlinksldjump"/>
          </p:cNvPr>
          <p:cNvSpPr/>
          <p:nvPr/>
        </p:nvSpPr>
        <p:spPr bwMode="auto">
          <a:xfrm>
            <a:off x="8610600" y="6324600"/>
            <a:ext cx="5334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0"/>
            <a:ext cx="9144000" cy="609600"/>
          </a:xfrm>
          <a:solidFill>
            <a:schemeClr val="bg1"/>
          </a:solidFill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Nghiên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cứu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SGK,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trả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lời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câu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hỏi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sau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: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độc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: CO</a:t>
            </a:r>
            <a:r>
              <a:rPr lang="en-US" sz="28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; NO</a:t>
            </a:r>
            <a:r>
              <a:rPr lang="en-US" sz="28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; SO</a:t>
            </a:r>
            <a:r>
              <a:rPr lang="en-US" sz="28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; CO;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CFC,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khói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bụi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… 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0" y="6096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0" y="22860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5" name="Picture 10" descr="Mot so hoat dong gay o nhiem khong k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pic>
        <p:nvPicPr>
          <p:cNvPr id="17" name="Picture 16" descr="images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0"/>
            <a:ext cx="29718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1. Ô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khí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thải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ra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từ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hoạt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động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công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nghiệp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hoạt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61445" grpId="1"/>
      <p:bldP spid="61447" grpId="0"/>
      <p:bldP spid="61449" grpId="0"/>
      <p:bldP spid="61449" grpId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21" name="Group 37"/>
          <p:cNvGraphicFramePr>
            <a:graphicFrameLocks noGrp="1"/>
          </p:cNvGraphicFramePr>
          <p:nvPr>
            <p:ph/>
          </p:nvPr>
        </p:nvGraphicFramePr>
        <p:xfrm>
          <a:off x="228600" y="249555"/>
          <a:ext cx="8686800" cy="6608445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Hoạt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động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Nhiên liệu bị đốt cháy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vận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tải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Ô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tô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dầu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Sản xuất công nghiệp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Sinh hoạt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……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38400" y="0"/>
            <a:ext cx="5085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3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Mot so hoat dong gay o nhiem khong k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</p:spPr>
      </p:pic>
      <p:pic>
        <p:nvPicPr>
          <p:cNvPr id="6" name="Picture 5" descr="images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0"/>
            <a:ext cx="29718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58" name="Group 26"/>
          <p:cNvGraphicFramePr>
            <a:graphicFrameLocks noGrp="1"/>
          </p:cNvGraphicFramePr>
          <p:nvPr>
            <p:ph/>
          </p:nvPr>
        </p:nvGraphicFramePr>
        <p:xfrm>
          <a:off x="76200" y="76200"/>
          <a:ext cx="8915400" cy="7486904"/>
        </p:xfrm>
        <a:graphic>
          <a:graphicData uri="http://schemas.openxmlformats.org/drawingml/2006/table">
            <a:tbl>
              <a:tblPr/>
              <a:tblGrid>
                <a:gridCol w="449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 liệu bị đốt cháy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tải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Ô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gạch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Than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Đun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nấu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Than, củi….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rẫy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củi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20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153400" cy="5715000"/>
          </a:xfrm>
        </p:spPr>
      </p:pic>
      <p:sp>
        <p:nvSpPr>
          <p:cNvPr id="7" name="Rectangle 6"/>
          <p:cNvSpPr/>
          <p:nvPr/>
        </p:nvSpPr>
        <p:spPr>
          <a:xfrm>
            <a:off x="0" y="5903893"/>
            <a:ext cx="922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</a:rPr>
              <a:t>Các khí độc hại: CO, CO</a:t>
            </a:r>
            <a:r>
              <a:rPr lang="en-US" sz="2800" b="1" baseline="-25000" dirty="0">
                <a:solidFill>
                  <a:srgbClr val="FF00FF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</a:rPr>
              <a:t>. SO</a:t>
            </a:r>
            <a:r>
              <a:rPr lang="en-US" sz="2800" b="1" baseline="-25000" dirty="0">
                <a:solidFill>
                  <a:srgbClr val="FF00FF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</a:rPr>
              <a:t>, NO</a:t>
            </a:r>
            <a:r>
              <a:rPr lang="en-US" sz="2800" b="1" baseline="-25000" dirty="0">
                <a:solidFill>
                  <a:srgbClr val="FF00FF"/>
                </a:solidFill>
                <a:latin typeface="Times New Roman" pitchFamily="18" charset="0"/>
              </a:rPr>
              <a:t>2</a:t>
            </a: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</a:rPr>
              <a:t>... gây ra hiện tượng mưa axit</a:t>
            </a:r>
            <a:endParaRPr lang="en-US" sz="2800" dirty="0">
              <a:solidFill>
                <a:srgbClr val="FF00FF"/>
              </a:solidFill>
            </a:endParaRPr>
          </a:p>
        </p:txBody>
      </p:sp>
      <p:pic>
        <p:nvPicPr>
          <p:cNvPr id="2050" name="Picture 2" descr="D:\HieuUngNhaKi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741680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761833"/>
            <a:ext cx="9144000" cy="3303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   1. Ô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khí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thải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từ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hoạt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động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công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nghiệp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hoạt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</a:p>
          <a:p>
            <a:pPr marL="533400" indent="-533400"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	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CO, SO</a:t>
            </a:r>
            <a:r>
              <a:rPr lang="en-US" sz="32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CO</a:t>
            </a:r>
            <a:r>
              <a:rPr lang="en-US" sz="32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NO</a:t>
            </a:r>
            <a:r>
              <a:rPr lang="en-US" sz="3200" baseline="-25000" dirty="0">
                <a:solidFill>
                  <a:srgbClr val="0070C0"/>
                </a:solidFill>
                <a:latin typeface="Times New Roman" pitchFamily="18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…</a:t>
            </a:r>
          </a:p>
          <a:p>
            <a:pPr marL="533400" indent="-533400"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	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gốc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: Do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đốt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cháy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liệu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pPr marL="533400" indent="-533400"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	-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khí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 bwMode="auto">
          <a:xfrm>
            <a:off x="8001000" y="6096000"/>
            <a:ext cx="609600" cy="457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n nguoi phat tan cac hoa chat bao ve thuc vat va chat doc hoa hoc trong tu nh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498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2. Ô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bảo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vệ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thực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độc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  <a:endParaRPr lang="en-US" sz="3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63563"/>
          </a:xfrm>
        </p:spPr>
        <p:txBody>
          <a:bodyPr/>
          <a:lstStyle/>
          <a:p>
            <a:r>
              <a:rPr lang="en-US" sz="4000" dirty="0" err="1">
                <a:solidFill>
                  <a:srgbClr val="008000"/>
                </a:solidFill>
                <a:latin typeface="Times New Roman" pitchFamily="18" charset="0"/>
              </a:rPr>
              <a:t>Kiểm</a:t>
            </a:r>
            <a:r>
              <a:rPr lang="en-US" sz="4000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itchFamily="18" charset="0"/>
              </a:rPr>
              <a:t>tra</a:t>
            </a:r>
            <a:r>
              <a:rPr lang="en-US" sz="4000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4000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itchFamily="18" charset="0"/>
              </a:rPr>
              <a:t>cũ</a:t>
            </a:r>
            <a:r>
              <a:rPr lang="en-US" sz="4000" dirty="0">
                <a:solidFill>
                  <a:srgbClr val="008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* 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CÂU HỎI: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thoái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ĐÁP 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khai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khoáng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…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xấu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thoái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tới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nhiên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phá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hủy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thảm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xói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thoái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ô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hán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lụt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lũ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quét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ngo-doc-thuc-pham-anh-minhhoa-intern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153400" cy="5322358"/>
          </a:xfrm>
          <a:prstGeom prst="rect">
            <a:avLst/>
          </a:prstGeom>
          <a:noFill/>
        </p:spPr>
      </p:pic>
      <p:pic>
        <p:nvPicPr>
          <p:cNvPr id="96259" name="Picture 3" descr="D:\nuoc ng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7964129" cy="5486400"/>
          </a:xfrm>
          <a:prstGeom prst="rect">
            <a:avLst/>
          </a:prstGeom>
          <a:noFill/>
        </p:spPr>
      </p:pic>
      <p:pic>
        <p:nvPicPr>
          <p:cNvPr id="96260" name="Picture 4" descr="D:\xu_ly_nuoc_th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09600"/>
            <a:ext cx="81153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62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1752600" y="533400"/>
            <a:ext cx="6934200" cy="45720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thuốc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chiến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chống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Mỹ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chịu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hưởng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độc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hóa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-76200" y="0"/>
            <a:ext cx="9220200" cy="6858000"/>
            <a:chOff x="-48" y="0"/>
            <a:chExt cx="5808" cy="4320"/>
          </a:xfrm>
        </p:grpSpPr>
        <p:pic>
          <p:nvPicPr>
            <p:cNvPr id="71682" name="Picture 2" descr="rai chat doc da ca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256"/>
              <a:ext cx="2784" cy="2064"/>
            </a:xfrm>
            <a:prstGeom prst="rect">
              <a:avLst/>
            </a:prstGeom>
            <a:noFill/>
            <a:ln w="3175">
              <a:solidFill>
                <a:schemeClr val="tx2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71683" name="Mỹ phun dioxin ỏ VN.mp4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784" cy="230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1684" name="Picture 4" descr="ANd9GcR6CyV4CZ4uRxcRfSdrN_RUX2vAzGWSnPXR5FIQB-9Kbsn_S5GUg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4" y="0"/>
              <a:ext cx="2976" cy="2208"/>
            </a:xfrm>
            <a:prstGeom prst="rect">
              <a:avLst/>
            </a:prstGeom>
            <a:noFill/>
          </p:spPr>
        </p:pic>
        <p:pic>
          <p:nvPicPr>
            <p:cNvPr id="71685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4" y="2256"/>
              <a:ext cx="2976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686" name="Text Box 6"/>
            <p:cNvSpPr txBox="1">
              <a:spLocks noChangeArrowheads="1"/>
            </p:cNvSpPr>
            <p:nvPr/>
          </p:nvSpPr>
          <p:spPr bwMode="auto">
            <a:xfrm>
              <a:off x="-48" y="1920"/>
              <a:ext cx="5808" cy="601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Máy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bay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Mỹ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rải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chất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độc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da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cam (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điôxin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)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xuống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chiến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trường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Việt</a:t>
              </a:r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</a:rPr>
                <a:t> Nam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808" cy="4320"/>
          </a:xfrm>
        </p:grpSpPr>
        <p:pic>
          <p:nvPicPr>
            <p:cNvPr id="72706" name="Picture 2" descr="1200537991_Livio-Senigalliesi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28" y="0"/>
              <a:ext cx="2880" cy="2016"/>
            </a:xfrm>
            <a:prstGeom prst="rect">
              <a:avLst/>
            </a:prstGeom>
            <a:noFill/>
          </p:spPr>
        </p:pic>
        <p:pic>
          <p:nvPicPr>
            <p:cNvPr id="72707" name="Picture 3" descr="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928" cy="2016"/>
            </a:xfrm>
            <a:prstGeom prst="rect">
              <a:avLst/>
            </a:prstGeom>
            <a:noFill/>
          </p:spPr>
        </p:pic>
        <p:sp>
          <p:nvSpPr>
            <p:cNvPr id="72708" name="Text Box 4"/>
            <p:cNvSpPr txBox="1">
              <a:spLocks noChangeArrowheads="1"/>
            </p:cNvSpPr>
            <p:nvPr/>
          </p:nvSpPr>
          <p:spPr bwMode="auto">
            <a:xfrm>
              <a:off x="624" y="1632"/>
              <a:ext cx="475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4000" b="1">
                  <a:solidFill>
                    <a:srgbClr val="FF0000"/>
                  </a:solidFill>
                </a:rPr>
                <a:t>NỖI ĐAU CHẤT ĐỘC DA CAM</a:t>
              </a:r>
            </a:p>
          </p:txBody>
        </p:sp>
        <p:pic>
          <p:nvPicPr>
            <p:cNvPr id="72709" name="Picture 5" descr="dioxi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28" y="2016"/>
              <a:ext cx="283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0" name="Picture 6" descr="http://health.vnn.vn/image_tin/tt_22187_1.JPG"/>
            <p:cNvPicPr>
              <a:picLocks noChangeAspect="1" noChangeArrowheads="1"/>
            </p:cNvPicPr>
            <p:nvPr/>
          </p:nvPicPr>
          <p:blipFill>
            <a:blip r:embed="rId5" r:link="rId6"/>
            <a:srcRect/>
            <a:stretch>
              <a:fillRect/>
            </a:stretch>
          </p:blipFill>
          <p:spPr bwMode="auto">
            <a:xfrm>
              <a:off x="0" y="2016"/>
              <a:ext cx="2928" cy="23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96612"/>
            <a:ext cx="9144000" cy="358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   2. Ô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bảo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vệ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thực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và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độc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hóa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học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</a:p>
          <a:p>
            <a:pPr marL="533400" indent="-533400" algn="just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	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Nguồn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gốc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loại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sâu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thuốc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nấm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…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quá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lượng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  <a:p>
            <a:pPr marL="533400" indent="-533400" algn="just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	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bất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lợi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toàn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bộ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thái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hưởng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sức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khỏe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 bwMode="auto">
          <a:xfrm>
            <a:off x="8382000" y="6248400"/>
            <a:ext cx="762000" cy="381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533400"/>
            <a:ext cx="9144000" cy="1066800"/>
          </a:xfrm>
          <a:solidFill>
            <a:schemeClr val="bg1"/>
          </a:solidFill>
        </p:spPr>
        <p:txBody>
          <a:bodyPr/>
          <a:lstStyle/>
          <a:p>
            <a:pPr>
              <a:buFont typeface="Wingdings" pitchFamily="2" charset="2"/>
              <a:buChar char="F"/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phóng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xạ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nguồn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gốc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  <a:p>
            <a:pPr lvl="0">
              <a:buFont typeface="Wingdings" pitchFamily="2" charset="2"/>
              <a:buChar char="F"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Chất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phóng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xạ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nên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hại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như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  <a:p>
            <a:pPr>
              <a:buFont typeface="Wingdings" pitchFamily="2" charset="2"/>
              <a:buChar char="F"/>
            </a:pPr>
            <a:endParaRPr lang="en-US" dirty="0">
              <a:solidFill>
                <a:srgbClr val="FF0000"/>
              </a:solidFill>
              <a:latin typeface="Times New Roman" pitchFamily="18" charset="0"/>
              <a:sym typeface="Wingdings" pitchFamily="2" charset="2"/>
            </a:endParaRPr>
          </a:p>
        </p:txBody>
      </p:sp>
      <p:grpSp>
        <p:nvGrpSpPr>
          <p:cNvPr id="62473" name="Group 9"/>
          <p:cNvGrpSpPr>
            <a:grpSpLocks/>
          </p:cNvGrpSpPr>
          <p:nvPr/>
        </p:nvGrpSpPr>
        <p:grpSpPr bwMode="auto">
          <a:xfrm>
            <a:off x="0" y="1295400"/>
            <a:ext cx="9144000" cy="5386387"/>
            <a:chOff x="0" y="896"/>
            <a:chExt cx="5760" cy="3424"/>
          </a:xfrm>
        </p:grpSpPr>
        <p:pic>
          <p:nvPicPr>
            <p:cNvPr id="62471" name="Picture 7" descr="o_nhiem_tita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896"/>
              <a:ext cx="5760" cy="3424"/>
            </a:xfrm>
            <a:prstGeom prst="rect">
              <a:avLst/>
            </a:prstGeom>
            <a:noFill/>
          </p:spPr>
        </p:pic>
        <p:sp>
          <p:nvSpPr>
            <p:cNvPr id="62472" name="Text Box 8"/>
            <p:cNvSpPr txBox="1">
              <a:spLocks noChangeArrowheads="1"/>
            </p:cNvSpPr>
            <p:nvPr/>
          </p:nvSpPr>
          <p:spPr bwMode="auto">
            <a:xfrm>
              <a:off x="2016" y="3318"/>
              <a:ext cx="3600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</a:rPr>
                <a:t>Chất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thải</a:t>
              </a:r>
              <a:r>
                <a:rPr lang="en-US" dirty="0">
                  <a:solidFill>
                    <a:srgbClr val="0000FF"/>
                  </a:solidFill>
                </a:rPr>
                <a:t>  </a:t>
              </a:r>
              <a:r>
                <a:rPr lang="en-US" dirty="0" err="1">
                  <a:solidFill>
                    <a:srgbClr val="0000FF"/>
                  </a:solidFill>
                </a:rPr>
                <a:t>của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công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trường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khai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thác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chất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phóng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 err="1">
                  <a:solidFill>
                    <a:srgbClr val="0000FF"/>
                  </a:solidFill>
                </a:rPr>
                <a:t>xạ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2476" name="Group 12"/>
          <p:cNvGrpSpPr>
            <a:grpSpLocks/>
          </p:cNvGrpSpPr>
          <p:nvPr/>
        </p:nvGrpSpPr>
        <p:grpSpPr bwMode="auto">
          <a:xfrm>
            <a:off x="0" y="1295400"/>
            <a:ext cx="9144000" cy="5410200"/>
            <a:chOff x="1380" y="1035"/>
            <a:chExt cx="3000" cy="2250"/>
          </a:xfrm>
        </p:grpSpPr>
        <p:pic>
          <p:nvPicPr>
            <p:cNvPr id="62474" name="Picture 10" descr="nha-may-hat-nha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0" y="1035"/>
              <a:ext cx="3000" cy="2250"/>
            </a:xfrm>
            <a:prstGeom prst="rect">
              <a:avLst/>
            </a:prstGeom>
            <a:noFill/>
          </p:spPr>
        </p:pic>
        <p:sp>
          <p:nvSpPr>
            <p:cNvPr id="62475" name="Text Box 11"/>
            <p:cNvSpPr txBox="1">
              <a:spLocks noChangeArrowheads="1"/>
            </p:cNvSpPr>
            <p:nvPr/>
          </p:nvSpPr>
          <p:spPr bwMode="auto">
            <a:xfrm>
              <a:off x="1584" y="1344"/>
              <a:ext cx="1728" cy="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Nhà máy điện hạt nhân</a:t>
              </a:r>
            </a:p>
          </p:txBody>
        </p:sp>
      </p:grpSp>
      <p:grpSp>
        <p:nvGrpSpPr>
          <p:cNvPr id="62480" name="Group 16"/>
          <p:cNvGrpSpPr>
            <a:grpSpLocks/>
          </p:cNvGrpSpPr>
          <p:nvPr/>
        </p:nvGrpSpPr>
        <p:grpSpPr bwMode="auto">
          <a:xfrm>
            <a:off x="0" y="1447800"/>
            <a:ext cx="9144000" cy="5410200"/>
            <a:chOff x="672" y="816"/>
            <a:chExt cx="4656" cy="3492"/>
          </a:xfrm>
        </p:grpSpPr>
        <p:pic>
          <p:nvPicPr>
            <p:cNvPr id="62477" name="Picture 13" descr="15-upsho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816"/>
              <a:ext cx="4656" cy="3492"/>
            </a:xfrm>
            <a:prstGeom prst="rect">
              <a:avLst/>
            </a:prstGeom>
            <a:noFill/>
          </p:spPr>
        </p:pic>
        <p:sp>
          <p:nvSpPr>
            <p:cNvPr id="62479" name="Text Box 15"/>
            <p:cNvSpPr txBox="1">
              <a:spLocks noChangeArrowheads="1"/>
            </p:cNvSpPr>
            <p:nvPr/>
          </p:nvSpPr>
          <p:spPr bwMode="auto">
            <a:xfrm>
              <a:off x="912" y="2928"/>
              <a:ext cx="1489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FF"/>
                  </a:solidFill>
                </a:rPr>
                <a:t>Thử vũ khí hạt nhân</a:t>
              </a:r>
            </a:p>
          </p:txBody>
        </p:sp>
      </p:grpSp>
      <p:grpSp>
        <p:nvGrpSpPr>
          <p:cNvPr id="62483" name="Group 19"/>
          <p:cNvGrpSpPr>
            <a:grpSpLocks/>
          </p:cNvGrpSpPr>
          <p:nvPr/>
        </p:nvGrpSpPr>
        <p:grpSpPr bwMode="auto">
          <a:xfrm>
            <a:off x="0" y="1447800"/>
            <a:ext cx="9144000" cy="5410200"/>
            <a:chOff x="672" y="384"/>
            <a:chExt cx="4704" cy="3840"/>
          </a:xfrm>
        </p:grpSpPr>
        <p:pic>
          <p:nvPicPr>
            <p:cNvPr id="62481" name="Picture 17" descr="1312881002_04_nguyentu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0" y="384"/>
              <a:ext cx="4608" cy="3840"/>
            </a:xfrm>
            <a:prstGeom prst="rect">
              <a:avLst/>
            </a:prstGeom>
            <a:noFill/>
          </p:spPr>
        </p:pic>
        <p:sp>
          <p:nvSpPr>
            <p:cNvPr id="62482" name="Text Box 18"/>
            <p:cNvSpPr txBox="1">
              <a:spLocks noChangeArrowheads="1"/>
            </p:cNvSpPr>
            <p:nvPr/>
          </p:nvSpPr>
          <p:spPr bwMode="auto">
            <a:xfrm>
              <a:off x="672" y="432"/>
              <a:ext cx="4704" cy="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Mỹ ném bom nguyên tử xuống thành phố Nagasaki vào ngày 9/8/1945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14600" y="0"/>
            <a:ext cx="5806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7030A0"/>
                </a:solidFill>
                <a:latin typeface="Times New Roman" pitchFamily="18" charset="0"/>
              </a:rPr>
              <a:t>3. Ô </a:t>
            </a:r>
            <a:r>
              <a:rPr lang="en-US" sz="3200" u="sng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u="sng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u="sng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200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itchFamily="18" charset="0"/>
              </a:rPr>
              <a:t>phóng</a:t>
            </a:r>
            <a:r>
              <a:rPr lang="en-US" sz="3200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7030A0"/>
                </a:solidFill>
                <a:latin typeface="Times New Roman" pitchFamily="18" charset="0"/>
              </a:rPr>
              <a:t>xạ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0"/>
            <a:ext cx="9573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SGK 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62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 bwMode="auto">
          <a:xfrm>
            <a:off x="2971800" y="457200"/>
            <a:ext cx="4038600" cy="28194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Chất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phóng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xạ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gây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nên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tác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hại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itchFamily="2" charset="2"/>
              </a:rPr>
              <a:t>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8" name="Horizontal Scroll 7"/>
          <p:cNvSpPr/>
          <p:nvPr/>
        </p:nvSpPr>
        <p:spPr bwMode="auto">
          <a:xfrm>
            <a:off x="838200" y="1828800"/>
            <a:ext cx="7620000" cy="2971800"/>
          </a:xfrm>
          <a:prstGeom prst="horizontalScroll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tia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phóng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xạ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khả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xuyên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qua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bào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vỡ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cấu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trúc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máy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truyền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gây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đột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biến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gây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truyền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ung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</a:t>
            </a:r>
            <a:r>
              <a:rPr lang="en-US" sz="32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9" y="2089666"/>
            <a:ext cx="4022409" cy="3074908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4297680" cy="301752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3733800"/>
            <a:ext cx="4297680" cy="3017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1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</a:rPr>
              <a:t>Thảm họa rò rỉ phóng xạ Fukushima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5409548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Rau củ biến dạng do nhiễm do nhiễm phóng xạ</a:t>
            </a:r>
          </a:p>
        </p:txBody>
      </p:sp>
    </p:spTree>
    <p:extLst>
      <p:ext uri="{BB962C8B-B14F-4D97-AF65-F5344CB8AC3E}">
        <p14:creationId xmlns:p14="http://schemas.microsoft.com/office/powerpoint/2010/main" val="27501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96612"/>
            <a:ext cx="9144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None/>
            </a:pP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   3. 	Ô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phóng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xạ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</a:p>
          <a:p>
            <a:r>
              <a:rPr lang="pt-BR" sz="32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   - Nguồn gốc: Từ nhà máy điện nguyên tử, thử vũ khí hạt nhân...</a:t>
            </a:r>
            <a:endParaRPr lang="en-US" sz="32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32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   - Tác hại:</a:t>
            </a:r>
            <a:r>
              <a:rPr lang="en-US" sz="32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Gây đột biến ở người và sinh vật. Gây một số bệnh di truyền và bệnh ung thư.</a:t>
            </a:r>
            <a:endParaRPr lang="en-US" sz="32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spcBef>
                <a:spcPct val="50000"/>
              </a:spcBef>
              <a:buFontTx/>
              <a:buNone/>
            </a:pPr>
            <a:endParaRPr lang="en-US" sz="3200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 bwMode="auto">
          <a:xfrm>
            <a:off x="8382000" y="6248400"/>
            <a:ext cx="533400" cy="4572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4. Ô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rắn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334000"/>
          </a:xfrm>
          <a:prstGeom prst="rect">
            <a:avLst/>
          </a:prstGeom>
          <a:noFill/>
          <a:ln w="9525">
            <a:solidFill>
              <a:srgbClr val="FC765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90800" y="6096000"/>
            <a:ext cx="4033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Chất thải công nghiệp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620000" cy="5334000"/>
          </a:xfrm>
          <a:prstGeom prst="rect">
            <a:avLst/>
          </a:prstGeom>
          <a:ln w="19050">
            <a:solidFill>
              <a:srgbClr val="FC765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895600" y="60915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Chất thải nông nghiệp</a:t>
            </a:r>
          </a:p>
        </p:txBody>
      </p:sp>
      <p:pic>
        <p:nvPicPr>
          <p:cNvPr id="9" name="Picture 8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57200"/>
            <a:ext cx="8991600" cy="5486400"/>
          </a:xfrm>
          <a:prstGeom prst="rect">
            <a:avLst/>
          </a:prstGeom>
          <a:ln w="19050">
            <a:solidFill>
              <a:srgbClr val="FB563B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19400" y="6096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Chất thải xây dựng</a:t>
            </a: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09600"/>
            <a:ext cx="7848600" cy="5029200"/>
          </a:xfrm>
          <a:prstGeom prst="rect">
            <a:avLst/>
          </a:prstGeom>
          <a:ln w="19050">
            <a:solidFill>
              <a:srgbClr val="FB563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257299" y="5662915"/>
            <a:ext cx="6831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</a:rPr>
              <a:t>Chất thải y tế</a:t>
            </a:r>
          </a:p>
        </p:txBody>
      </p:sp>
      <p:pic>
        <p:nvPicPr>
          <p:cNvPr id="13" name="Picture 2"/>
          <p:cNvPicPr preferRelativeResize="0">
            <a:picLocks noGrp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9489"/>
            <a:ext cx="4343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57200"/>
            <a:ext cx="4343400" cy="4800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31818" y="5602069"/>
            <a:ext cx="5893570" cy="665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</a:rPr>
              <a:t>Rác thải gia đình</a:t>
            </a:r>
          </a:p>
        </p:txBody>
      </p:sp>
      <p:sp>
        <p:nvSpPr>
          <p:cNvPr id="16" name="Cloud Callout 15"/>
          <p:cNvSpPr/>
          <p:nvPr/>
        </p:nvSpPr>
        <p:spPr bwMode="auto">
          <a:xfrm>
            <a:off x="1676400" y="1219200"/>
            <a:ext cx="6096000" cy="32004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thải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rắn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nguồn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gốc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đâu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hại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685800" y="1371600"/>
            <a:ext cx="7924800" cy="4343400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gốc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công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nghiệp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nông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nghiệp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xây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dựng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khai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thác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khoáng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sản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y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tế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gia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đình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…</a:t>
            </a:r>
          </a:p>
          <a:p>
            <a:pPr algn="just"/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: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tạo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điều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kiện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vi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phát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triển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làm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mất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mỹ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itchFamily="18" charset="0"/>
              </a:rPr>
              <a:t>quan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2" grpId="0"/>
      <p:bldP spid="12" grpId="1"/>
      <p:bldP spid="15" grpId="0"/>
      <p:bldP spid="15" grpId="1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 bwMode="auto">
          <a:xfrm>
            <a:off x="2895600" y="762000"/>
            <a:ext cx="5334000" cy="2895600"/>
          </a:xfrm>
          <a:prstGeom prst="cloudCallout">
            <a:avLst>
              <a:gd name="adj1" fmla="val -41785"/>
              <a:gd name="adj2" fmla="val 5713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loại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CC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38" name="Picture 26" descr="anh b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5334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838200" y="0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chết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...</a:t>
            </a:r>
          </a:p>
        </p:txBody>
      </p:sp>
      <p:pic>
        <p:nvPicPr>
          <p:cNvPr id="38939" name="Picture 27" descr="image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533400"/>
            <a:ext cx="4038600" cy="4343400"/>
          </a:xfrm>
          <a:noFill/>
          <a:ln/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304800" y="5029200"/>
            <a:ext cx="8839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+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Hằng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khoảng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100.000 con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chim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thú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biển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chết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do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nuốt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túi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lông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khoảng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90 con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thú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ở v</a:t>
            </a:r>
            <a:r>
              <a:rPr lang="vi-VN" sz="2800" b="1" dirty="0">
                <a:solidFill>
                  <a:srgbClr val="0000CC"/>
                </a:solidFill>
                <a:latin typeface="Times New Roman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ờn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bách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thú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Cô-bê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(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Ấn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)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chết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do </a:t>
            </a:r>
            <a:r>
              <a:rPr lang="vi-VN" sz="2800" b="1" dirty="0">
                <a:solidFill>
                  <a:srgbClr val="0000CC"/>
                </a:solidFill>
                <a:latin typeface="Times New Roman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n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thức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n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thừa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tham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ựng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hộp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nhựa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hoặc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túi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ni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/>
              </a:rPr>
              <a:t>lông</a:t>
            </a:r>
            <a:r>
              <a:rPr lang="en-US" sz="2800" b="1" dirty="0">
                <a:solidFill>
                  <a:srgbClr val="0000CC"/>
                </a:solidFill>
                <a:latin typeface="Times New Roman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819400"/>
            <a:ext cx="716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4. Ô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các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chất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thải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rắn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:</a:t>
            </a:r>
            <a:endParaRPr lang="en-US" sz="3200" i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None/>
            </a:pPr>
            <a:endParaRPr lang="en-US" sz="3200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 bwMode="auto">
          <a:xfrm>
            <a:off x="8610600" y="6324600"/>
            <a:ext cx="533400" cy="381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5. Ô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</a:rPr>
              <a:t>bệnh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Cloud Callout 7"/>
          <p:cNvSpPr/>
          <p:nvPr/>
        </p:nvSpPr>
        <p:spPr bwMode="auto">
          <a:xfrm>
            <a:off x="1828800" y="990600"/>
            <a:ext cx="5257800" cy="25908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bệnh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nguồn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gốc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Horizontal Scroll 8"/>
          <p:cNvSpPr/>
          <p:nvPr/>
        </p:nvSpPr>
        <p:spPr bwMode="auto">
          <a:xfrm>
            <a:off x="685800" y="1143000"/>
            <a:ext cx="7924800" cy="5105400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/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viện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xác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…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gom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xử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lí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kiện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bệnh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Picture 7" descr="Muoi truyen mam benh sot ret sang ngu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-38100"/>
            <a:ext cx="59436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Nguoi an goi ca (thit ca song) bi nhiem benh san la g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0"/>
            <a:ext cx="5791200" cy="6844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ANd9GcSErJyae_1phCfon35xVU98Z7dqaTPAXRDPrwG_VlLYcQpMBecKX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46482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 descr="birdfl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0" y="2286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giun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0" y="685800"/>
            <a:ext cx="51069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* Do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chín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rửa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mầm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trứng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giun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ấu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...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0" y="1905000"/>
            <a:ext cx="5837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phòng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sốt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rét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0" y="2362200"/>
            <a:ext cx="5257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*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Tiêu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diệt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muỗi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sốt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rét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diệt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bọ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gậy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nơi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thoáng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đãng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muỗi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ngủ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mắc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màn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...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4276725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mắc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0" y="4922838"/>
            <a:ext cx="55848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* Do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trùng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kiết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lị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, vi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khuẩn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</a:rPr>
              <a:t>E.coli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</a:rPr>
              <a:t> ...</a:t>
            </a:r>
          </a:p>
        </p:txBody>
      </p:sp>
      <p:pic>
        <p:nvPicPr>
          <p:cNvPr id="74760" name="Picture 8" descr="tiet-c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799" y="4514850"/>
            <a:ext cx="2903321" cy="2041525"/>
          </a:xfrm>
          <a:prstGeom prst="rect">
            <a:avLst/>
          </a:prstGeom>
          <a:noFill/>
        </p:spPr>
      </p:pic>
      <p:grpSp>
        <p:nvGrpSpPr>
          <p:cNvPr id="74761" name="Group 9"/>
          <p:cNvGrpSpPr>
            <a:grpSpLocks/>
          </p:cNvGrpSpPr>
          <p:nvPr/>
        </p:nvGrpSpPr>
        <p:grpSpPr bwMode="auto">
          <a:xfrm>
            <a:off x="5980113" y="152400"/>
            <a:ext cx="2935287" cy="2085975"/>
            <a:chOff x="3952" y="371"/>
            <a:chExt cx="1387" cy="1314"/>
          </a:xfrm>
        </p:grpSpPr>
        <p:pic>
          <p:nvPicPr>
            <p:cNvPr id="74762" name="Picture 10" descr="goicatric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2" y="371"/>
              <a:ext cx="1387" cy="1314"/>
            </a:xfrm>
            <a:prstGeom prst="rect">
              <a:avLst/>
            </a:prstGeom>
            <a:noFill/>
          </p:spPr>
        </p:pic>
        <p:sp>
          <p:nvSpPr>
            <p:cNvPr id="74763" name="Text Box 11"/>
            <p:cNvSpPr txBox="1">
              <a:spLocks noChangeArrowheads="1"/>
            </p:cNvSpPr>
            <p:nvPr/>
          </p:nvSpPr>
          <p:spPr bwMode="auto">
            <a:xfrm>
              <a:off x="4724" y="1420"/>
              <a:ext cx="603" cy="256"/>
            </a:xfrm>
            <a:prstGeom prst="rect">
              <a:avLst/>
            </a:prstGeom>
            <a:solidFill>
              <a:srgbClr val="00FFCC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</a:rPr>
                <a:t>Gỏi cá</a:t>
              </a:r>
            </a:p>
          </p:txBody>
        </p:sp>
      </p:grpSp>
      <p:pic>
        <p:nvPicPr>
          <p:cNvPr id="74764" name="Picture 12" descr="muoi1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6019799" y="2349500"/>
            <a:ext cx="2978537" cy="1924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/>
      <p:bldP spid="74756" grpId="0"/>
      <p:bldP spid="74757" grpId="0"/>
      <p:bldP spid="74758" grpId="0"/>
      <p:bldP spid="747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 bwMode="auto">
          <a:xfrm>
            <a:off x="1752600" y="1371600"/>
            <a:ext cx="5257800" cy="25908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bệnh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do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Horizontal Scroll 5"/>
          <p:cNvSpPr/>
          <p:nvPr/>
        </p:nvSpPr>
        <p:spPr bwMode="auto">
          <a:xfrm>
            <a:off x="914400" y="1752600"/>
            <a:ext cx="7162800" cy="2133600"/>
          </a:xfrm>
          <a:prstGeom prst="horizontalScrol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33400" indent="-533400">
              <a:spcBef>
                <a:spcPct val="50000"/>
              </a:spcBef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Mỗi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cực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chống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phòng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bệnh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54: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626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665982"/>
            <a:ext cx="8900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II. CÁC TÁC NHÂN CHỦ YẾU GÂY Ô NHIỄM MÔI TRƯỜNG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819400"/>
            <a:ext cx="716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5. Ô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nhiễm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do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sinh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gây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</a:rPr>
              <a:t>bệnh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</a:rPr>
              <a:t> :</a:t>
            </a:r>
            <a:endParaRPr lang="en-US" sz="3200" i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None/>
            </a:pPr>
            <a:endParaRPr lang="en-US" sz="3200" i="1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7" name="Up Arrow 6">
            <a:hlinkClick r:id="rId3" action="ppaction://hlinksldjump"/>
          </p:cNvPr>
          <p:cNvSpPr/>
          <p:nvPr/>
        </p:nvSpPr>
        <p:spPr bwMode="auto">
          <a:xfrm>
            <a:off x="8534400" y="6248400"/>
            <a:ext cx="609600" cy="3810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 bwMode="auto">
          <a:xfrm>
            <a:off x="2209800" y="838200"/>
            <a:ext cx="5638800" cy="34290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xung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quanh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ô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nhiễm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? Do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ác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482023"/>
            <a:ext cx="5791200" cy="57663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191000" cy="36576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1524000"/>
            <a:ext cx="4191000" cy="3657600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pic>
        <p:nvPicPr>
          <p:cNvPr id="97282" name="Picture 2" descr="D:\2-photo-3-50de9-14086922759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838200"/>
            <a:ext cx="8710230" cy="4800600"/>
          </a:xfrm>
          <a:prstGeom prst="rect">
            <a:avLst/>
          </a:prstGeom>
          <a:noFill/>
        </p:spPr>
      </p:pic>
      <p:pic>
        <p:nvPicPr>
          <p:cNvPr id="97283" name="Picture 3" descr="D:\t1_snmx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2500" y="1047750"/>
            <a:ext cx="7239000" cy="4762500"/>
          </a:xfrm>
          <a:prstGeom prst="rect">
            <a:avLst/>
          </a:prstGeom>
          <a:noFill/>
        </p:spPr>
      </p:pic>
      <p:pic>
        <p:nvPicPr>
          <p:cNvPr id="97284" name="Picture 4" descr="D:\278_5_bai-ra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762000"/>
            <a:ext cx="80010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    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góp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phần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phòng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chống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nhiễm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môi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026" name="Picture 2" descr="D:\IMG_2666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3581399"/>
            <a:ext cx="6172200" cy="3309825"/>
          </a:xfrm>
          <a:prstGeom prst="rect">
            <a:avLst/>
          </a:prstGeom>
          <a:noFill/>
        </p:spPr>
      </p:pic>
      <p:pic>
        <p:nvPicPr>
          <p:cNvPr id="1027" name="Picture 3" descr="D:\7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753698"/>
            <a:ext cx="2895600" cy="3104302"/>
          </a:xfrm>
          <a:prstGeom prst="rect">
            <a:avLst/>
          </a:prstGeom>
          <a:noFill/>
        </p:spPr>
      </p:pic>
      <p:pic>
        <p:nvPicPr>
          <p:cNvPr id="1028" name="Picture 4" descr="D:\anh 4 - ve si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24400" cy="3657600"/>
          </a:xfrm>
          <a:prstGeom prst="rect">
            <a:avLst/>
          </a:prstGeom>
          <a:noFill/>
        </p:spPr>
      </p:pic>
      <p:pic>
        <p:nvPicPr>
          <p:cNvPr id="1029" name="Picture 5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199" y="-1"/>
            <a:ext cx="5257801" cy="3581401"/>
          </a:xfrm>
          <a:prstGeom prst="rect">
            <a:avLst/>
          </a:prstGeom>
          <a:noFill/>
        </p:spPr>
      </p:pic>
      <p:pic>
        <p:nvPicPr>
          <p:cNvPr id="1030" name="Picture 6" descr="D:\images639804_Tr10.nhi_song_tre_DSC049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724400" cy="3581400"/>
          </a:xfrm>
          <a:prstGeom prst="rect">
            <a:avLst/>
          </a:prstGeom>
          <a:noFill/>
        </p:spPr>
      </p:pic>
      <p:pic>
        <p:nvPicPr>
          <p:cNvPr id="1031" name="Picture 7" descr="D:\img_163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33800"/>
            <a:ext cx="5178706" cy="3124200"/>
          </a:xfrm>
          <a:prstGeom prst="rect">
            <a:avLst/>
          </a:prstGeom>
          <a:noFill/>
        </p:spPr>
      </p:pic>
      <p:pic>
        <p:nvPicPr>
          <p:cNvPr id="9" name="Picture 8" descr="images1140843_huynhthuckhang"/>
          <p:cNvPicPr>
            <a:picLocks noChangeAspect="1" noChangeArrowheads="1"/>
          </p:cNvPicPr>
          <p:nvPr/>
        </p:nvPicPr>
        <p:blipFill>
          <a:blip r:embed="rId8"/>
          <a:srcRect t="17999"/>
          <a:stretch>
            <a:fillRect/>
          </a:stretch>
        </p:blipFill>
        <p:spPr bwMode="auto">
          <a:xfrm>
            <a:off x="4724400" y="0"/>
            <a:ext cx="441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7200" y="2971800"/>
            <a:ext cx="8305800" cy="1828800"/>
          </a:xfrm>
          <a:prstGeom prst="rect">
            <a:avLst/>
          </a:prstGeo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vấn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đề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toàn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nhân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6000" b="1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loại</a:t>
            </a:r>
            <a:r>
              <a:rPr kumimoji="0" lang="en-US" sz="6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…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00513"/>
            <a:ext cx="3733800" cy="2300287"/>
          </a:xfrm>
          <a:prstGeom prst="rect">
            <a:avLst/>
          </a:prstGeom>
          <a:noFill/>
        </p:spPr>
      </p:pic>
      <p:pic>
        <p:nvPicPr>
          <p:cNvPr id="73731" name="Picture 3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1275"/>
            <a:ext cx="3124200" cy="1711325"/>
          </a:xfrm>
          <a:prstGeom prst="rect">
            <a:avLst/>
          </a:prstGeom>
          <a:noFill/>
        </p:spPr>
      </p:pic>
      <p:pic>
        <p:nvPicPr>
          <p:cNvPr id="73732" name="Picture 4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2819400"/>
            <a:ext cx="2971800" cy="1219200"/>
          </a:xfrm>
          <a:prstGeom prst="rect">
            <a:avLst/>
          </a:prstGeom>
          <a:noFill/>
        </p:spPr>
      </p:pic>
      <p:pic>
        <p:nvPicPr>
          <p:cNvPr id="73733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" y="1295400"/>
            <a:ext cx="3114675" cy="2766490"/>
          </a:xfrm>
          <a:prstGeom prst="rect">
            <a:avLst/>
          </a:prstGeom>
          <a:noFill/>
        </p:spPr>
      </p:pic>
      <p:pic>
        <p:nvPicPr>
          <p:cNvPr id="73734" name="Picture 6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886200" cy="4041648"/>
          </a:xfrm>
          <a:prstGeom prst="rect">
            <a:avLst/>
          </a:prstGeom>
          <a:noFill/>
        </p:spPr>
      </p:pic>
      <p:pic>
        <p:nvPicPr>
          <p:cNvPr id="73735" name="Picture 7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2315103"/>
            <a:ext cx="2635250" cy="2028297"/>
          </a:xfrm>
          <a:prstGeom prst="rect">
            <a:avLst/>
          </a:prstGeom>
          <a:noFill/>
        </p:spPr>
      </p:pic>
      <p:pic>
        <p:nvPicPr>
          <p:cNvPr id="73736" name="Picture 8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1350" y="4695825"/>
            <a:ext cx="1851025" cy="1620838"/>
          </a:xfrm>
          <a:prstGeom prst="rect">
            <a:avLst/>
          </a:prstGeom>
          <a:noFill/>
        </p:spPr>
      </p:pic>
      <p:pic>
        <p:nvPicPr>
          <p:cNvPr id="73737" name="Picture 9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34200" y="2895600"/>
            <a:ext cx="1960563" cy="1782763"/>
          </a:xfrm>
          <a:prstGeom prst="rect">
            <a:avLst/>
          </a:prstGeom>
          <a:noFill/>
        </p:spPr>
      </p:pic>
      <p:pic>
        <p:nvPicPr>
          <p:cNvPr id="73738" name="Picture 10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6800" y="3429000"/>
            <a:ext cx="2136775" cy="1524000"/>
          </a:xfrm>
          <a:prstGeom prst="rect">
            <a:avLst/>
          </a:prstGeom>
          <a:noFill/>
        </p:spPr>
      </p:pic>
      <p:pic>
        <p:nvPicPr>
          <p:cNvPr id="73739" name="Picture 11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9363" y="152400"/>
            <a:ext cx="2814637" cy="2286000"/>
          </a:xfrm>
          <a:prstGeom prst="rect">
            <a:avLst/>
          </a:prstGeom>
          <a:noFill/>
        </p:spPr>
      </p:pic>
      <p:pic>
        <p:nvPicPr>
          <p:cNvPr id="73740" name="Picture 12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76800" y="1905000"/>
            <a:ext cx="1673225" cy="1681163"/>
          </a:xfrm>
          <a:prstGeom prst="rect">
            <a:avLst/>
          </a:prstGeom>
          <a:noFill/>
        </p:spPr>
      </p:pic>
      <p:pic>
        <p:nvPicPr>
          <p:cNvPr id="73741" name="Picture 13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91000" y="2286000"/>
            <a:ext cx="1560513" cy="2438400"/>
          </a:xfrm>
          <a:prstGeom prst="rect">
            <a:avLst/>
          </a:prstGeom>
          <a:noFill/>
        </p:spPr>
      </p:pic>
      <p:sp>
        <p:nvSpPr>
          <p:cNvPr id="14" name="Flowchart: Predefined Process 13"/>
          <p:cNvSpPr/>
          <p:nvPr/>
        </p:nvSpPr>
        <p:spPr bwMode="auto">
          <a:xfrm>
            <a:off x="4038600" y="0"/>
            <a:ext cx="2438400" cy="609600"/>
          </a:xfrm>
          <a:prstGeom prst="flowChartPredefinedProces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562600"/>
          </a:xfrm>
        </p:spPr>
        <p:txBody>
          <a:bodyPr/>
          <a:lstStyle/>
          <a:p>
            <a:pPr>
              <a:buFontTx/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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  <a:p>
            <a:pPr>
              <a:buFontTx/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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chỉnh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: 1, 2, 3, 4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165 SGK.</a:t>
            </a:r>
          </a:p>
          <a:p>
            <a:pPr>
              <a:buFont typeface="Wingdings" pitchFamily="2" charset="2"/>
              <a:buChar char="F"/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Chuẩn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tiết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58 - Ô NHIỄM MÔI TRƯỜNG (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t.t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.)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III –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hiểu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biện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pháp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hạn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chế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ô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nhiễm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môi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</a:rPr>
              <a:t>trường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8">
            <a:extLst>
              <a:ext uri="{FF2B5EF4-FFF2-40B4-BE49-F238E27FC236}">
                <a16:creationId xmlns:a16="http://schemas.microsoft.com/office/drawing/2014/main" id="{9733DB03-1E92-4E8D-AC27-6FD5827759E0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"/>
            <a:ext cx="9144000" cy="6324600"/>
            <a:chOff x="0" y="0"/>
            <a:chExt cx="5760" cy="4320"/>
          </a:xfrm>
        </p:grpSpPr>
        <p:grpSp>
          <p:nvGrpSpPr>
            <p:cNvPr id="61464" name="Group 9">
              <a:extLst>
                <a:ext uri="{FF2B5EF4-FFF2-40B4-BE49-F238E27FC236}">
                  <a16:creationId xmlns:a16="http://schemas.microsoft.com/office/drawing/2014/main" id="{55D7FA03-836E-41C7-A982-454F489C67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61466" name="Line 10">
                <a:extLst>
                  <a:ext uri="{FF2B5EF4-FFF2-40B4-BE49-F238E27FC236}">
                    <a16:creationId xmlns:a16="http://schemas.microsoft.com/office/drawing/2014/main" id="{A5834AC7-C445-42C5-B200-C73332FBA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7" name="Line 11">
                <a:extLst>
                  <a:ext uri="{FF2B5EF4-FFF2-40B4-BE49-F238E27FC236}">
                    <a16:creationId xmlns:a16="http://schemas.microsoft.com/office/drawing/2014/main" id="{17604CF4-D3E3-41D0-B12B-75BA51D69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0" cy="43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8" name="Line 12">
                <a:extLst>
                  <a:ext uri="{FF2B5EF4-FFF2-40B4-BE49-F238E27FC236}">
                    <a16:creationId xmlns:a16="http://schemas.microsoft.com/office/drawing/2014/main" id="{F521D1DA-55A4-4C26-8306-1D9A38724D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43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9" name="Line 13">
                <a:extLst>
                  <a:ext uri="{FF2B5EF4-FFF2-40B4-BE49-F238E27FC236}">
                    <a16:creationId xmlns:a16="http://schemas.microsoft.com/office/drawing/2014/main" id="{D69C6074-9C00-4659-A6BC-5B7D969E6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0" y="0"/>
                <a:ext cx="0" cy="43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65" name="Line 14">
              <a:extLst>
                <a:ext uri="{FF2B5EF4-FFF2-40B4-BE49-F238E27FC236}">
                  <a16:creationId xmlns:a16="http://schemas.microsoft.com/office/drawing/2014/main" id="{ED044279-39B3-4726-8163-0CAC9F1203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432"/>
              <a:ext cx="57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5" name="Text Box 15">
            <a:extLst>
              <a:ext uri="{FF2B5EF4-FFF2-40B4-BE49-F238E27FC236}">
                <a16:creationId xmlns:a16="http://schemas.microsoft.com/office/drawing/2014/main" id="{48C02026-2E22-47E1-856A-C5F72C0D7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23" y="5193268"/>
            <a:ext cx="914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cỏ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6096" name="Text Box 16">
            <a:extLst>
              <a:ext uri="{FF2B5EF4-FFF2-40B4-BE49-F238E27FC236}">
                <a16:creationId xmlns:a16="http://schemas.microsoft.com/office/drawing/2014/main" id="{547F2BAA-58A2-4457-B1A9-1A861B45A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799"/>
            <a:ext cx="9144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Bọ rùa</a:t>
            </a:r>
          </a:p>
        </p:txBody>
      </p:sp>
      <p:sp>
        <p:nvSpPr>
          <p:cNvPr id="46097" name="Text Box 17">
            <a:extLst>
              <a:ext uri="{FF2B5EF4-FFF2-40B4-BE49-F238E27FC236}">
                <a16:creationId xmlns:a16="http://schemas.microsoft.com/office/drawing/2014/main" id="{27B076A0-E3D8-46C4-9B63-818EF52D7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4395788"/>
            <a:ext cx="1562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Châu chấu.</a:t>
            </a:r>
          </a:p>
        </p:txBody>
      </p:sp>
      <p:sp>
        <p:nvSpPr>
          <p:cNvPr id="46098" name="Text Box 18">
            <a:extLst>
              <a:ext uri="{FF2B5EF4-FFF2-40B4-BE49-F238E27FC236}">
                <a16:creationId xmlns:a16="http://schemas.microsoft.com/office/drawing/2014/main" id="{573EB5CA-5B5D-443C-AEEE-B9C2FA6E5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799"/>
            <a:ext cx="11430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Ếch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nhái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6099" name="Text Box 19">
            <a:extLst>
              <a:ext uri="{FF2B5EF4-FFF2-40B4-BE49-F238E27FC236}">
                <a16:creationId xmlns:a16="http://schemas.microsoft.com/office/drawing/2014/main" id="{C8BBE982-E202-4093-AC9B-A82DFBEE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030913"/>
            <a:ext cx="6858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Rắn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6100" name="Text Box 20">
            <a:extLst>
              <a:ext uri="{FF2B5EF4-FFF2-40B4-BE49-F238E27FC236}">
                <a16:creationId xmlns:a16="http://schemas.microsoft.com/office/drawing/2014/main" id="{ECA519C9-B538-4C86-861A-E6C846EAF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4432299"/>
            <a:ext cx="5334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Gà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6101" name="Text Box 21">
            <a:extLst>
              <a:ext uri="{FF2B5EF4-FFF2-40B4-BE49-F238E27FC236}">
                <a16:creationId xmlns:a16="http://schemas.microsoft.com/office/drawing/2014/main" id="{180EB49C-DFCA-4E5B-B8EF-85659AC59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4481513"/>
            <a:ext cx="685800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Cáo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6102" name="Line 22">
            <a:extLst>
              <a:ext uri="{FF2B5EF4-FFF2-40B4-BE49-F238E27FC236}">
                <a16:creationId xmlns:a16="http://schemas.microsoft.com/office/drawing/2014/main" id="{D48087DD-2808-4B5B-96EC-AE89944137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4667249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3" name="Line 23">
            <a:extLst>
              <a:ext uri="{FF2B5EF4-FFF2-40B4-BE49-F238E27FC236}">
                <a16:creationId xmlns:a16="http://schemas.microsoft.com/office/drawing/2014/main" id="{1B493AF3-4E5E-4D63-9B00-90EB05F88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5619750"/>
            <a:ext cx="38100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8386DCCE-2A6B-4AA4-B420-BB38D5EB7C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781549"/>
            <a:ext cx="990600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5" name="Line 25">
            <a:extLst>
              <a:ext uri="{FF2B5EF4-FFF2-40B4-BE49-F238E27FC236}">
                <a16:creationId xmlns:a16="http://schemas.microsoft.com/office/drawing/2014/main" id="{842AB105-CB57-459A-B594-FA94A3886C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600" y="6381749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6" name="Line 26">
            <a:extLst>
              <a:ext uri="{FF2B5EF4-FFF2-40B4-BE49-F238E27FC236}">
                <a16:creationId xmlns:a16="http://schemas.microsoft.com/office/drawing/2014/main" id="{87F675F6-2F7E-4486-9FF2-365831956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6381749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7" name="Line 27">
            <a:extLst>
              <a:ext uri="{FF2B5EF4-FFF2-40B4-BE49-F238E27FC236}">
                <a16:creationId xmlns:a16="http://schemas.microsoft.com/office/drawing/2014/main" id="{94E6157D-5795-45CA-AC16-FE55DC23D0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4779963"/>
            <a:ext cx="2971800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8" name="Line 28">
            <a:extLst>
              <a:ext uri="{FF2B5EF4-FFF2-40B4-BE49-F238E27FC236}">
                <a16:creationId xmlns:a16="http://schemas.microsoft.com/office/drawing/2014/main" id="{56A2E947-F1BC-4977-86B4-7525D1FF5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5088" y="4618037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9" name="Line 29">
            <a:extLst>
              <a:ext uri="{FF2B5EF4-FFF2-40B4-BE49-F238E27FC236}">
                <a16:creationId xmlns:a16="http://schemas.microsoft.com/office/drawing/2014/main" id="{07013C33-8D19-4306-A721-3E623E1250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667249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0" name="Line 30">
            <a:extLst>
              <a:ext uri="{FF2B5EF4-FFF2-40B4-BE49-F238E27FC236}">
                <a16:creationId xmlns:a16="http://schemas.microsoft.com/office/drawing/2014/main" id="{C23962C7-8A98-4741-854D-22E0510F83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760913"/>
            <a:ext cx="2857500" cy="132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1" name="Text Box 33">
            <a:extLst>
              <a:ext uri="{FF2B5EF4-FFF2-40B4-BE49-F238E27FC236}">
                <a16:creationId xmlns:a16="http://schemas.microsoft.com/office/drawing/2014/main" id="{23C963E0-A53B-433F-B4F0-531E1C628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173301"/>
            <a:ext cx="8915400" cy="31700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000" dirty="0" err="1">
                <a:latin typeface="Arial" panose="020B0604020202020204" pitchFamily="34" charset="0"/>
              </a:rPr>
              <a:t>mắc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xích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chung</a:t>
            </a:r>
            <a:r>
              <a:rPr lang="en-US" altLang="en-US" sz="2000" dirty="0">
                <a:latin typeface="Arial" panose="020B0604020202020204" pitchFamily="34" charset="0"/>
              </a:rPr>
              <a:t>: </a:t>
            </a:r>
          </a:p>
          <a:p>
            <a:pPr>
              <a:spcBef>
                <a:spcPct val="50000"/>
              </a:spcBef>
              <a:buFontTx/>
              <a:buAutoNum type="alphaLcPeriod"/>
            </a:pPr>
            <a:r>
              <a:rPr lang="en-US" altLang="en-US" sz="2000" dirty="0" err="1">
                <a:latin typeface="Arial" panose="020B0604020202020204" pitchFamily="34" charset="0"/>
              </a:rPr>
              <a:t>Xác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định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thành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phần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lưới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thức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ăn</a:t>
            </a:r>
            <a:r>
              <a:rPr lang="en-US" altLang="en-US" sz="2000" dirty="0">
                <a:latin typeface="Arial" panose="020B0604020202020204" pitchFamily="34" charset="0"/>
              </a:rPr>
              <a:t>: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c. </a:t>
            </a:r>
            <a:r>
              <a:rPr lang="en-US" altLang="en-US" sz="2000" dirty="0" err="1">
                <a:latin typeface="Arial" panose="020B0604020202020204" pitchFamily="34" charset="0"/>
              </a:rPr>
              <a:t>Viết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chuỗi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thức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ăn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có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sinh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vật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là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châu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chấu</a:t>
            </a:r>
            <a:r>
              <a:rPr lang="en-US" altLang="en-US" sz="2000" dirty="0">
                <a:latin typeface="Arial" panose="020B0604020202020204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0" indent="0">
              <a:spcBef>
                <a:spcPct val="50000"/>
              </a:spcBef>
              <a:buNone/>
            </a:pPr>
            <a:endParaRPr lang="en-US" altLang="en-US" sz="2000" dirty="0">
              <a:latin typeface="Arial" panose="020B0604020202020204" pitchFamily="34" charset="0"/>
            </a:endParaRPr>
          </a:p>
        </p:txBody>
      </p:sp>
      <p:sp>
        <p:nvSpPr>
          <p:cNvPr id="46114" name="Oval 34">
            <a:extLst>
              <a:ext uri="{FF2B5EF4-FFF2-40B4-BE49-F238E27FC236}">
                <a16:creationId xmlns:a16="http://schemas.microsoft.com/office/drawing/2014/main" id="{D47B55F9-B5F1-4185-8028-2D72D2A0D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250"/>
            <a:ext cx="2057400" cy="3429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FF"/>
            </a:solidFill>
            <a:round/>
            <a:headEnd/>
            <a:tailEnd/>
          </a:ln>
          <a:effectLst>
            <a:outerShdw dist="107763" dir="135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Bài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50 </a:t>
            </a:r>
            <a:r>
              <a:rPr lang="en-US" sz="2400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Tiết</a:t>
            </a:r>
            <a:r>
              <a:rPr lang="en-US" sz="2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51</a:t>
            </a:r>
          </a:p>
        </p:txBody>
      </p:sp>
      <p:sp>
        <p:nvSpPr>
          <p:cNvPr id="46115" name="Text Box 35">
            <a:extLst>
              <a:ext uri="{FF2B5EF4-FFF2-40B4-BE49-F238E27FC236}">
                <a16:creationId xmlns:a16="http://schemas.microsoft.com/office/drawing/2014/main" id="{AF305ADA-322B-4FFA-BA3B-5882D5DAC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943"/>
            <a:ext cx="6324600" cy="36933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5725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5725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3300"/>
                </a:solidFill>
                <a:latin typeface="+mn-lt"/>
                <a:cs typeface="Arial"/>
              </a:rPr>
              <a:t>HỆ SINH THÁI</a:t>
            </a:r>
            <a:endParaRPr lang="en-US" dirty="0"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B56F9A-00DB-44CA-B1BC-81735DC02A48}"/>
              </a:ext>
            </a:extLst>
          </p:cNvPr>
          <p:cNvSpPr txBox="1"/>
          <p:nvPr/>
        </p:nvSpPr>
        <p:spPr>
          <a:xfrm>
            <a:off x="2590800" y="1230868"/>
            <a:ext cx="458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, </a:t>
            </a:r>
            <a:r>
              <a:rPr lang="en-US" dirty="0" err="1"/>
              <a:t>gà</a:t>
            </a:r>
            <a:r>
              <a:rPr lang="en-US" dirty="0"/>
              <a:t>,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nhái</a:t>
            </a:r>
            <a:r>
              <a:rPr lang="en-US" dirty="0"/>
              <a:t>, </a:t>
            </a:r>
            <a:r>
              <a:rPr lang="en-US" dirty="0" err="1"/>
              <a:t>rắn</a:t>
            </a:r>
            <a:endParaRPr lang="en-US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3670ED-FEB7-4A29-9113-DB35920512F6}"/>
              </a:ext>
            </a:extLst>
          </p:cNvPr>
          <p:cNvSpPr txBox="1"/>
          <p:nvPr/>
        </p:nvSpPr>
        <p:spPr>
          <a:xfrm>
            <a:off x="381000" y="2201408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-SV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1: </a:t>
            </a:r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, </a:t>
            </a:r>
            <a:r>
              <a:rPr lang="en-US" dirty="0" err="1"/>
              <a:t>bọ</a:t>
            </a:r>
            <a:r>
              <a:rPr lang="en-US" dirty="0"/>
              <a:t> </a:t>
            </a:r>
            <a:r>
              <a:rPr lang="en-US" dirty="0" err="1"/>
              <a:t>rùa</a:t>
            </a:r>
            <a:r>
              <a:rPr lang="en-US" dirty="0"/>
              <a:t>, </a:t>
            </a:r>
            <a:r>
              <a:rPr lang="en-US" dirty="0" err="1"/>
              <a:t>gà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30C767-3B55-48B4-B51D-FDEAC9D01347}"/>
              </a:ext>
            </a:extLst>
          </p:cNvPr>
          <p:cNvSpPr txBox="1"/>
          <p:nvPr/>
        </p:nvSpPr>
        <p:spPr>
          <a:xfrm>
            <a:off x="419100" y="2754868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SV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3 : </a:t>
            </a:r>
            <a:r>
              <a:rPr lang="en-US" dirty="0" err="1"/>
              <a:t>rắn,cáo</a:t>
            </a:r>
            <a:r>
              <a:rPr lang="en-US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E4D4E4-69AB-43B7-9931-2DE8BF964919}"/>
              </a:ext>
            </a:extLst>
          </p:cNvPr>
          <p:cNvSpPr txBox="1"/>
          <p:nvPr/>
        </p:nvSpPr>
        <p:spPr>
          <a:xfrm>
            <a:off x="438150" y="2450068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-SV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dirty="0"/>
              <a:t> 2: </a:t>
            </a:r>
            <a:r>
              <a:rPr lang="en-US" dirty="0" err="1"/>
              <a:t>gà</a:t>
            </a:r>
            <a:r>
              <a:rPr lang="en-US" dirty="0"/>
              <a:t>,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nhái</a:t>
            </a:r>
            <a:r>
              <a:rPr lang="en-US" dirty="0"/>
              <a:t>, </a:t>
            </a:r>
            <a:r>
              <a:rPr lang="en-US" dirty="0" err="1"/>
              <a:t>rắn</a:t>
            </a:r>
            <a:r>
              <a:rPr lang="en-US" dirty="0"/>
              <a:t>, </a:t>
            </a:r>
            <a:r>
              <a:rPr lang="en-US" dirty="0" err="1"/>
              <a:t>cáo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90BF18-277F-4720-8BE4-715AFD298236}"/>
              </a:ext>
            </a:extLst>
          </p:cNvPr>
          <p:cNvSpPr txBox="1"/>
          <p:nvPr/>
        </p:nvSpPr>
        <p:spPr>
          <a:xfrm>
            <a:off x="457200" y="1905000"/>
            <a:ext cx="598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-SV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: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endParaRPr lang="en-US" dirty="0"/>
          </a:p>
        </p:txBody>
      </p:sp>
      <p:sp>
        <p:nvSpPr>
          <p:cNvPr id="36" name="Line 28">
            <a:extLst>
              <a:ext uri="{FF2B5EF4-FFF2-40B4-BE49-F238E27FC236}">
                <a16:creationId xmlns:a16="http://schemas.microsoft.com/office/drawing/2014/main" id="{57991F68-A6F7-4F51-9FFF-A58D47238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570150"/>
            <a:ext cx="609600" cy="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8">
            <a:extLst>
              <a:ext uri="{FF2B5EF4-FFF2-40B4-BE49-F238E27FC236}">
                <a16:creationId xmlns:a16="http://schemas.microsoft.com/office/drawing/2014/main" id="{B72B8133-9573-432B-A63F-5AC911DF59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3581400"/>
            <a:ext cx="533400" cy="47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28">
            <a:extLst>
              <a:ext uri="{FF2B5EF4-FFF2-40B4-BE49-F238E27FC236}">
                <a16:creationId xmlns:a16="http://schemas.microsoft.com/office/drawing/2014/main" id="{C981EDA9-0295-49A2-B57C-6D2F04D2F5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561340"/>
            <a:ext cx="609600" cy="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8">
            <a:extLst>
              <a:ext uri="{FF2B5EF4-FFF2-40B4-BE49-F238E27FC236}">
                <a16:creationId xmlns:a16="http://schemas.microsoft.com/office/drawing/2014/main" id="{13E54D75-CBCF-4C58-9E88-2CDE354E9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027350"/>
            <a:ext cx="609600" cy="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28">
            <a:extLst>
              <a:ext uri="{FF2B5EF4-FFF2-40B4-BE49-F238E27FC236}">
                <a16:creationId xmlns:a16="http://schemas.microsoft.com/office/drawing/2014/main" id="{A5E06EDC-5B99-4238-A608-3ABAC636F7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4022589"/>
            <a:ext cx="533400" cy="476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 Box 15">
            <a:extLst>
              <a:ext uri="{FF2B5EF4-FFF2-40B4-BE49-F238E27FC236}">
                <a16:creationId xmlns:a16="http://schemas.microsoft.com/office/drawing/2014/main" id="{3D001F79-852A-4EFC-97EF-0BFE044E8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64468"/>
            <a:ext cx="914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cỏ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7" name="Text Box 17">
            <a:extLst>
              <a:ext uri="{FF2B5EF4-FFF2-40B4-BE49-F238E27FC236}">
                <a16:creationId xmlns:a16="http://schemas.microsoft.com/office/drawing/2014/main" id="{41D17A7C-2B25-4474-B6C1-57F02C3E2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418" y="3386239"/>
            <a:ext cx="1562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Châu chấu.</a:t>
            </a: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6CF2090D-098F-4FCC-9161-D92142D0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363912"/>
            <a:ext cx="5334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Gà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 Box 21">
            <a:extLst>
              <a:ext uri="{FF2B5EF4-FFF2-40B4-BE49-F238E27FC236}">
                <a16:creationId xmlns:a16="http://schemas.microsoft.com/office/drawing/2014/main" id="{9C7C6B57-8E56-4E60-8321-69BCA1628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352800"/>
            <a:ext cx="685800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Cáo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 Box 15">
            <a:extLst>
              <a:ext uri="{FF2B5EF4-FFF2-40B4-BE49-F238E27FC236}">
                <a16:creationId xmlns:a16="http://schemas.microsoft.com/office/drawing/2014/main" id="{40A5A50A-04AC-4ED7-90A0-3EF65ED6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10000"/>
            <a:ext cx="914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cỏ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id="{5032F8B7-A3D2-45E5-A919-094C90924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10000"/>
            <a:ext cx="15621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latin typeface="Arial" panose="020B0604020202020204" pitchFamily="34" charset="0"/>
              </a:rPr>
              <a:t>Châu chấu.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id="{FF53A60A-2F7A-4D28-A32F-A1F8F087A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810000"/>
            <a:ext cx="1143000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Ếch</a:t>
            </a: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nhái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3" name="Text Box 19">
            <a:extLst>
              <a:ext uri="{FF2B5EF4-FFF2-40B4-BE49-F238E27FC236}">
                <a16:creationId xmlns:a16="http://schemas.microsoft.com/office/drawing/2014/main" id="{4C598B27-5B84-41BA-91A4-40D1FF54A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10000"/>
            <a:ext cx="6858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Rắn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4" name="Line 28">
            <a:extLst>
              <a:ext uri="{FF2B5EF4-FFF2-40B4-BE49-F238E27FC236}">
                <a16:creationId xmlns:a16="http://schemas.microsoft.com/office/drawing/2014/main" id="{B8CC2842-C64C-497E-9EDF-4411B7E46D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29200" y="4027350"/>
            <a:ext cx="609600" cy="11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 animBg="1"/>
      <p:bldP spid="46096" grpId="0" animBg="1"/>
      <p:bldP spid="46097" grpId="0" animBg="1"/>
      <p:bldP spid="46098" grpId="0" animBg="1"/>
      <p:bldP spid="46099" grpId="0" animBg="1"/>
      <p:bldP spid="46100" grpId="0" animBg="1"/>
      <p:bldP spid="46101" grpId="0" animBg="1"/>
      <p:bldP spid="2" grpId="0"/>
      <p:bldP spid="3" grpId="0"/>
      <p:bldP spid="32" grpId="0"/>
      <p:bldP spid="33" grpId="0"/>
      <p:bldP spid="34" grpId="0"/>
      <p:bldP spid="36" grpId="0" animBg="1"/>
      <p:bldP spid="37" grpId="0" animBg="1"/>
      <p:bldP spid="38" grpId="0" animBg="1"/>
      <p:bldP spid="40" grpId="0" animBg="1"/>
      <p:bldP spid="41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om hoa don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3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38200" y="6096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914400" y="9906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2400" b="1">
                <a:solidFill>
                  <a:srgbClr val="009900"/>
                </a:solidFill>
                <a:latin typeface="Times New Roman" pitchFamily="18" charset="0"/>
              </a:rPr>
              <a:t>CẢM ƠN QUÝ THẦY CÔ GIÁO ĐÃ THAM DỰ TIẾT GIẢNG!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0" y="3810000"/>
            <a:ext cx="914400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400" b="1">
                <a:solidFill>
                  <a:srgbClr val="FF0000"/>
                </a:solidFill>
                <a:latin typeface="Times New Roman" pitchFamily="18" charset="0"/>
              </a:rPr>
              <a:t>CHÚC QUÝ THẦY CÔ SỨC KHỎE!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400" b="1">
                <a:solidFill>
                  <a:srgbClr val="FF0000"/>
                </a:solidFill>
                <a:latin typeface="Times New Roman" pitchFamily="18" charset="0"/>
              </a:rPr>
              <a:t>CHÚC CÁC EM HỌC SINH HỌC TẬP TỐT!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57 – </a:t>
            </a:r>
            <a:r>
              <a:rPr lang="en-US" sz="2800" b="1" dirty="0" err="1">
                <a:solidFill>
                  <a:srgbClr val="0000FF"/>
                </a:solidFill>
              </a:rPr>
              <a:t>Bài</a:t>
            </a:r>
            <a:r>
              <a:rPr lang="en-US" sz="2800" b="1" dirty="0">
                <a:solidFill>
                  <a:srgbClr val="0000FF"/>
                </a:solidFill>
              </a:rPr>
              <a:t> 54: </a:t>
            </a:r>
            <a:r>
              <a:rPr lang="en-US" sz="2800" b="1" dirty="0">
                <a:solidFill>
                  <a:srgbClr val="FF0000"/>
                </a:solidFill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Cloud Callout 5"/>
          <p:cNvSpPr/>
          <p:nvPr/>
        </p:nvSpPr>
        <p:spPr bwMode="auto">
          <a:xfrm>
            <a:off x="1676400" y="1676400"/>
            <a:ext cx="6781800" cy="3962400"/>
          </a:xfrm>
          <a:prstGeom prst="cloudCallout">
            <a:avLst>
              <a:gd name="adj1" fmla="val -43379"/>
              <a:gd name="adj2" fmla="val 5187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dựa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hiểu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Ô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nhiễm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13824540879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9804"/>
            <a:ext cx="9144000" cy="5704796"/>
          </a:xfrm>
          <a:prstGeom prst="rect">
            <a:avLst/>
          </a:prstGeom>
          <a:noFill/>
        </p:spPr>
      </p:pic>
      <p:pic>
        <p:nvPicPr>
          <p:cNvPr id="14" name="Picture 14" descr="camrac13152382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"/>
            <a:ext cx="883508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thuoc-tru-s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0837"/>
            <a:ext cx="9144000" cy="598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C:\Documents and Settings\spktnl.PC194182446832\Local Settings\Temporary Internet Files\t767375a.bmp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61799" y="152400"/>
            <a:ext cx="9082201" cy="5943600"/>
          </a:xfrm>
          <a:prstGeom prst="rect">
            <a:avLst/>
          </a:prstGeom>
          <a:noFill/>
        </p:spPr>
      </p:pic>
      <p:sp>
        <p:nvSpPr>
          <p:cNvPr id="18" name="Cloud Callout 17"/>
          <p:cNvSpPr/>
          <p:nvPr/>
        </p:nvSpPr>
        <p:spPr bwMode="auto">
          <a:xfrm>
            <a:off x="2895600" y="762000"/>
            <a:ext cx="5334000" cy="2895600"/>
          </a:xfrm>
          <a:prstGeom prst="cloudCallout">
            <a:avLst>
              <a:gd name="adj1" fmla="val -55663"/>
              <a:gd name="adj2" fmla="val 8570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CC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Pink tissue paper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en-US" sz="2800" b="1" dirty="0" err="1">
                <a:solidFill>
                  <a:srgbClr val="0000FF"/>
                </a:solidFill>
              </a:rPr>
              <a:t>Tiết</a:t>
            </a:r>
            <a:r>
              <a:rPr lang="en-US" sz="2800" b="1" dirty="0">
                <a:solidFill>
                  <a:srgbClr val="0000FF"/>
                </a:solidFill>
              </a:rPr>
              <a:t> 57 – </a:t>
            </a:r>
            <a:r>
              <a:rPr lang="en-US" sz="2800" b="1" dirty="0">
                <a:solidFill>
                  <a:srgbClr val="FF0000"/>
                </a:solidFill>
              </a:rPr>
              <a:t>Ô NHIỄM MÔI TRƯỜNG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838200"/>
            <a:ext cx="6767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I. Ô NHIỄM MÔI TRƯỜNG LÀ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86868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tượng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bẩn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pPr algn="just">
              <a:lnSpc>
                <a:spcPct val="110000"/>
              </a:lnSpc>
              <a:buFontTx/>
              <a:buChar char="-"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thay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hại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tới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đời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</a:rPr>
              <a:t>. </a:t>
            </a:r>
          </a:p>
          <a:p>
            <a:pPr algn="just">
              <a:lnSpc>
                <a:spcPct val="110000"/>
              </a:lnSpc>
            </a:pP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9" name="Cloud Callout 8"/>
          <p:cNvSpPr/>
          <p:nvPr/>
        </p:nvSpPr>
        <p:spPr bwMode="auto">
          <a:xfrm>
            <a:off x="3962400" y="3810000"/>
            <a:ext cx="5181600" cy="2819400"/>
          </a:xfrm>
          <a:prstGeom prst="cloudCallout">
            <a:avLst>
              <a:gd name="adj1" fmla="val -60286"/>
              <a:gd name="adj2" fmla="val 3917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nhiễm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onhiem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0"/>
            <a:ext cx="4648200" cy="3505200"/>
          </a:xfrm>
          <a:noFill/>
          <a:ln/>
        </p:spPr>
      </p:pic>
      <p:grpSp>
        <p:nvGrpSpPr>
          <p:cNvPr id="56339" name="Group 19"/>
          <p:cNvGrpSpPr>
            <a:grpSpLocks/>
          </p:cNvGrpSpPr>
          <p:nvPr/>
        </p:nvGrpSpPr>
        <p:grpSpPr bwMode="auto">
          <a:xfrm>
            <a:off x="0" y="0"/>
            <a:ext cx="4495800" cy="3505200"/>
            <a:chOff x="0" y="0"/>
            <a:chExt cx="2832" cy="2208"/>
          </a:xfrm>
        </p:grpSpPr>
        <p:pic>
          <p:nvPicPr>
            <p:cNvPr id="56322" name="Picture 2" descr="images374044_12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832" cy="22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6335" name="Text Box 15"/>
            <p:cNvSpPr txBox="1">
              <a:spLocks noChangeArrowheads="1"/>
            </p:cNvSpPr>
            <p:nvPr/>
          </p:nvSpPr>
          <p:spPr bwMode="auto">
            <a:xfrm>
              <a:off x="144" y="96"/>
              <a:ext cx="1728" cy="25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Sản xuất công nghiệp</a:t>
              </a:r>
            </a:p>
          </p:txBody>
        </p:sp>
      </p:grpSp>
      <p:grpSp>
        <p:nvGrpSpPr>
          <p:cNvPr id="56340" name="Group 20"/>
          <p:cNvGrpSpPr>
            <a:grpSpLocks/>
          </p:cNvGrpSpPr>
          <p:nvPr/>
        </p:nvGrpSpPr>
        <p:grpSpPr bwMode="auto">
          <a:xfrm>
            <a:off x="0" y="3505200"/>
            <a:ext cx="4495800" cy="3352800"/>
            <a:chOff x="0" y="2208"/>
            <a:chExt cx="2832" cy="2112"/>
          </a:xfrm>
        </p:grpSpPr>
        <p:pic>
          <p:nvPicPr>
            <p:cNvPr id="56324" name="Picture 4" descr="IMG_255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208"/>
              <a:ext cx="2832" cy="211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6336" name="Text Box 16"/>
            <p:cNvSpPr txBox="1">
              <a:spLocks noChangeArrowheads="1"/>
            </p:cNvSpPr>
            <p:nvPr/>
          </p:nvSpPr>
          <p:spPr bwMode="auto">
            <a:xfrm>
              <a:off x="240" y="2352"/>
              <a:ext cx="1728" cy="25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Rác thải sinh hoạt</a:t>
              </a:r>
            </a:p>
          </p:txBody>
        </p:sp>
      </p:grpSp>
      <p:grpSp>
        <p:nvGrpSpPr>
          <p:cNvPr id="56341" name="Group 21"/>
          <p:cNvGrpSpPr>
            <a:grpSpLocks/>
          </p:cNvGrpSpPr>
          <p:nvPr/>
        </p:nvGrpSpPr>
        <p:grpSpPr bwMode="auto">
          <a:xfrm>
            <a:off x="4495800" y="0"/>
            <a:ext cx="4648200" cy="3468688"/>
            <a:chOff x="2832" y="0"/>
            <a:chExt cx="2928" cy="2185"/>
          </a:xfrm>
        </p:grpSpPr>
        <p:pic>
          <p:nvPicPr>
            <p:cNvPr id="56334" name="Picture 14" descr="upload873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2" y="0"/>
              <a:ext cx="2928" cy="2185"/>
            </a:xfrm>
            <a:prstGeom prst="rect">
              <a:avLst/>
            </a:prstGeom>
            <a:noFill/>
          </p:spPr>
        </p:pic>
        <p:sp>
          <p:nvSpPr>
            <p:cNvPr id="56337" name="Text Box 17"/>
            <p:cNvSpPr txBox="1">
              <a:spLocks noChangeArrowheads="1"/>
            </p:cNvSpPr>
            <p:nvPr/>
          </p:nvSpPr>
          <p:spPr bwMode="auto">
            <a:xfrm>
              <a:off x="3888" y="144"/>
              <a:ext cx="1728" cy="25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</a:rPr>
                <a:t>Đun nấu</a:t>
              </a:r>
            </a:p>
          </p:txBody>
        </p:sp>
      </p:grpSp>
      <p:grpSp>
        <p:nvGrpSpPr>
          <p:cNvPr id="56342" name="Group 22"/>
          <p:cNvGrpSpPr>
            <a:grpSpLocks/>
          </p:cNvGrpSpPr>
          <p:nvPr/>
        </p:nvGrpSpPr>
        <p:grpSpPr bwMode="auto">
          <a:xfrm>
            <a:off x="4495800" y="3506788"/>
            <a:ext cx="4648200" cy="3351212"/>
            <a:chOff x="2832" y="2209"/>
            <a:chExt cx="2928" cy="2111"/>
          </a:xfrm>
        </p:grpSpPr>
        <p:pic>
          <p:nvPicPr>
            <p:cNvPr id="56331" name="Picture 11" descr="onhiem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32" y="2209"/>
              <a:ext cx="2928" cy="211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6338" name="Text Box 18"/>
            <p:cNvSpPr txBox="1">
              <a:spLocks noChangeArrowheads="1"/>
            </p:cNvSpPr>
            <p:nvPr/>
          </p:nvSpPr>
          <p:spPr bwMode="auto">
            <a:xfrm>
              <a:off x="3888" y="2352"/>
              <a:ext cx="1728" cy="250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 err="1">
                  <a:solidFill>
                    <a:srgbClr val="FF0000"/>
                  </a:solidFill>
                </a:rPr>
                <a:t>Giao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thông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vận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</a:rPr>
                <a:t>tải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56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0" y="381000"/>
            <a:ext cx="9144000" cy="5943600"/>
            <a:chOff x="165" y="135"/>
            <a:chExt cx="5449" cy="4075"/>
          </a:xfrm>
        </p:grpSpPr>
        <p:pic>
          <p:nvPicPr>
            <p:cNvPr id="59398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5" y="135"/>
              <a:ext cx="1767" cy="19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9399" name="Picture 7" descr="Động đấ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92" y="159"/>
              <a:ext cx="1722" cy="1933"/>
            </a:xfrm>
            <a:prstGeom prst="rect">
              <a:avLst/>
            </a:prstGeom>
            <a:noFill/>
          </p:spPr>
        </p:pic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10" y="2265"/>
              <a:ext cx="1700" cy="19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9401" name="Picture 9" descr="PICTURE 21(duststorm)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1" y="2259"/>
              <a:ext cx="1743" cy="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402" name="Picture 10" descr="Sóng thần ở nhật bả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87" y="2257"/>
              <a:ext cx="1657" cy="1930"/>
            </a:xfrm>
            <a:prstGeom prst="rect">
              <a:avLst/>
            </a:prstGeom>
            <a:noFill/>
          </p:spPr>
        </p:pic>
        <p:sp>
          <p:nvSpPr>
            <p:cNvPr id="59403" name="Text Box 11"/>
            <p:cNvSpPr txBox="1">
              <a:spLocks noChangeArrowheads="1"/>
            </p:cNvSpPr>
            <p:nvPr/>
          </p:nvSpPr>
          <p:spPr bwMode="auto">
            <a:xfrm>
              <a:off x="4131" y="1738"/>
              <a:ext cx="1203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     Động đất</a:t>
              </a:r>
            </a:p>
          </p:txBody>
        </p:sp>
        <p:pic>
          <p:nvPicPr>
            <p:cNvPr id="59404" name="Picture 12" descr="images2047477_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85" y="157"/>
              <a:ext cx="1679" cy="1945"/>
            </a:xfrm>
            <a:prstGeom prst="rect">
              <a:avLst/>
            </a:prstGeom>
            <a:noFill/>
          </p:spPr>
        </p:pic>
        <p:sp>
          <p:nvSpPr>
            <p:cNvPr id="59405" name="Text Box 13"/>
            <p:cNvSpPr txBox="1">
              <a:spLocks noChangeArrowheads="1"/>
            </p:cNvSpPr>
            <p:nvPr/>
          </p:nvSpPr>
          <p:spPr bwMode="auto">
            <a:xfrm>
              <a:off x="2481" y="1753"/>
              <a:ext cx="706" cy="273"/>
            </a:xfrm>
            <a:prstGeom prst="rect">
              <a:avLst/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  Lũ lụt</a:t>
              </a:r>
            </a:p>
          </p:txBody>
        </p:sp>
        <p:sp>
          <p:nvSpPr>
            <p:cNvPr id="59406" name="Text Box 14"/>
            <p:cNvSpPr txBox="1">
              <a:spLocks noChangeArrowheads="1"/>
            </p:cNvSpPr>
            <p:nvPr/>
          </p:nvSpPr>
          <p:spPr bwMode="auto">
            <a:xfrm>
              <a:off x="556" y="3846"/>
              <a:ext cx="989" cy="2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  Bão cát</a:t>
              </a:r>
            </a:p>
          </p:txBody>
        </p:sp>
        <p:sp>
          <p:nvSpPr>
            <p:cNvPr id="59407" name="Text Box 15"/>
            <p:cNvSpPr txBox="1">
              <a:spLocks noChangeArrowheads="1"/>
            </p:cNvSpPr>
            <p:nvPr/>
          </p:nvSpPr>
          <p:spPr bwMode="auto">
            <a:xfrm>
              <a:off x="2263" y="3852"/>
              <a:ext cx="1092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   Sóng thần</a:t>
              </a:r>
            </a:p>
          </p:txBody>
        </p:sp>
        <p:sp>
          <p:nvSpPr>
            <p:cNvPr id="59408" name="Text Box 16"/>
            <p:cNvSpPr txBox="1">
              <a:spLocks noChangeArrowheads="1"/>
            </p:cNvSpPr>
            <p:nvPr/>
          </p:nvSpPr>
          <p:spPr bwMode="auto">
            <a:xfrm>
              <a:off x="4330" y="3861"/>
              <a:ext cx="1020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Cháy rừng</a:t>
              </a:r>
            </a:p>
          </p:txBody>
        </p:sp>
        <p:sp>
          <p:nvSpPr>
            <p:cNvPr id="59409" name="Text Box 17"/>
            <p:cNvSpPr txBox="1">
              <a:spLocks noChangeArrowheads="1"/>
            </p:cNvSpPr>
            <p:nvPr/>
          </p:nvSpPr>
          <p:spPr bwMode="auto">
            <a:xfrm>
              <a:off x="289" y="1722"/>
              <a:ext cx="1510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2000" b="1">
                  <a:solidFill>
                    <a:srgbClr val="0033CC"/>
                  </a:solidFill>
                  <a:latin typeface="Times New Roman" pitchFamily="18" charset="0"/>
                </a:rPr>
                <a:t>Núi lửa phun trào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1805</TotalTime>
  <Words>1895</Words>
  <Application>Microsoft Office PowerPoint</Application>
  <PresentationFormat>On-screen Show (4:3)</PresentationFormat>
  <Paragraphs>204</Paragraphs>
  <Slides>43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Times New Roman</vt:lpstr>
      <vt:lpstr>Verdana</vt:lpstr>
      <vt:lpstr>Wingdings</vt:lpstr>
      <vt:lpstr>Default Design</vt:lpstr>
      <vt:lpstr>PowerPoint Presentation</vt:lpstr>
      <vt:lpstr>Kiểm tra bài cũ:</vt:lpstr>
      <vt:lpstr>PowerPoint Presentation</vt:lpstr>
      <vt:lpstr>PowerPoint Presentation</vt:lpstr>
      <vt:lpstr>Tiết 57 – Bài 54: Ô NHIỄM MÔI TRƯỜNG</vt:lpstr>
      <vt:lpstr>PowerPoint Presentation</vt:lpstr>
      <vt:lpstr>Tiết 57 – Ô NHIỄM MÔI TRƯỜNG</vt:lpstr>
      <vt:lpstr>PowerPoint Presentation</vt:lpstr>
      <vt:lpstr>PowerPoint Presentation</vt:lpstr>
      <vt:lpstr>Tiết 57 – Bài 54: Ô NHIỄM MÔI TRƯỜNG</vt:lpstr>
      <vt:lpstr>Tiết 57 – Bài 54: Ô NHIỄM MÔI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57 – Bài 54: Ô NHIỄM MÔI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57 – Bài 54: Ô NHIỄM MÔI TRƯỜNG</vt:lpstr>
      <vt:lpstr>PowerPoint Presentation</vt:lpstr>
      <vt:lpstr>PowerPoint Presentation</vt:lpstr>
      <vt:lpstr>PowerPoint Presentation</vt:lpstr>
      <vt:lpstr>Tiết 57 – Bài 54: Ô NHIỄM MÔI TRƯỜNG</vt:lpstr>
      <vt:lpstr>PowerPoint Presentation</vt:lpstr>
      <vt:lpstr>PowerPoint Presentation</vt:lpstr>
      <vt:lpstr>Tiết 57 – Bài 54: Ô NHIỄM MÔI TRƯỜNG</vt:lpstr>
      <vt:lpstr>PowerPoint Presentation</vt:lpstr>
      <vt:lpstr>PowerPoint Presentation</vt:lpstr>
      <vt:lpstr>PowerPoint Presentation</vt:lpstr>
      <vt:lpstr>PowerPoint Presentation</vt:lpstr>
      <vt:lpstr>Tiết 57 – Bài 54: Ô NHIỄM MÔI TRƯỜNG</vt:lpstr>
      <vt:lpstr>PowerPoint Presentation</vt:lpstr>
      <vt:lpstr>PowerPoint Presentation</vt:lpstr>
      <vt:lpstr>PowerPoint Presentation</vt:lpstr>
      <vt:lpstr>PowerPoint Presentation</vt:lpstr>
      <vt:lpstr>Hướng dẫn học ở nhà: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Surface</cp:lastModifiedBy>
  <cp:revision>187</cp:revision>
  <cp:lastPrinted>1601-01-01T00:00:00Z</cp:lastPrinted>
  <dcterms:created xsi:type="dcterms:W3CDTF">1601-01-01T00:00:00Z</dcterms:created>
  <dcterms:modified xsi:type="dcterms:W3CDTF">2022-03-18T14:09:38Z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